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17" r:id="rId1"/>
  </p:sldMasterIdLst>
  <p:notesMasterIdLst>
    <p:notesMasterId r:id="rId15"/>
  </p:notesMasterIdLst>
  <p:sldIdLst>
    <p:sldId id="292" r:id="rId2"/>
    <p:sldId id="305" r:id="rId3"/>
    <p:sldId id="302" r:id="rId4"/>
    <p:sldId id="290" r:id="rId5"/>
    <p:sldId id="339" r:id="rId6"/>
    <p:sldId id="306" r:id="rId7"/>
    <p:sldId id="309" r:id="rId8"/>
    <p:sldId id="343" r:id="rId9"/>
    <p:sldId id="341" r:id="rId10"/>
    <p:sldId id="344" r:id="rId11"/>
    <p:sldId id="320" r:id="rId12"/>
    <p:sldId id="342" r:id="rId13"/>
    <p:sldId id="35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99FF66"/>
    <a:srgbClr val="69BB00"/>
    <a:srgbClr val="C56E27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843"/>
    <p:restoredTop sz="94607" autoAdjust="0"/>
  </p:normalViewPr>
  <p:slideViewPr>
    <p:cSldViewPr>
      <p:cViewPr varScale="1">
        <p:scale>
          <a:sx n="124" d="100"/>
          <a:sy n="124" d="100"/>
        </p:scale>
        <p:origin x="912" y="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ralf/Desktop/EXCELL%20GRAPH%20FATIGU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Sheet1!$A$2:$B$24</c:f>
              <c:multiLvlStrCache>
                <c:ptCount val="23"/>
                <c:lvl>
                  <c:pt idx="0">
                    <c:v>STROOP</c:v>
                  </c:pt>
                  <c:pt idx="1">
                    <c:v>DS-F</c:v>
                  </c:pt>
                  <c:pt idx="2">
                    <c:v>DS-T</c:v>
                  </c:pt>
                  <c:pt idx="3">
                    <c:v>SS</c:v>
                  </c:pt>
                  <c:pt idx="4">
                    <c:v>DRS</c:v>
                  </c:pt>
                  <c:pt idx="6">
                    <c:v>STROOP</c:v>
                  </c:pt>
                  <c:pt idx="7">
                    <c:v>DS-F</c:v>
                  </c:pt>
                  <c:pt idx="8">
                    <c:v>DS-T</c:v>
                  </c:pt>
                  <c:pt idx="9">
                    <c:v>SS</c:v>
                  </c:pt>
                  <c:pt idx="10">
                    <c:v>DRS</c:v>
                  </c:pt>
                  <c:pt idx="12">
                    <c:v>STROOP</c:v>
                  </c:pt>
                  <c:pt idx="13">
                    <c:v>DS-F</c:v>
                  </c:pt>
                  <c:pt idx="14">
                    <c:v>DS-T</c:v>
                  </c:pt>
                  <c:pt idx="15">
                    <c:v>SS</c:v>
                  </c:pt>
                  <c:pt idx="16">
                    <c:v>DRS</c:v>
                  </c:pt>
                  <c:pt idx="18">
                    <c:v>STROOP</c:v>
                  </c:pt>
                  <c:pt idx="19">
                    <c:v>DS-F</c:v>
                  </c:pt>
                  <c:pt idx="20">
                    <c:v>DS-T</c:v>
                  </c:pt>
                  <c:pt idx="21">
                    <c:v>SS</c:v>
                  </c:pt>
                  <c:pt idx="22">
                    <c:v>DRS</c:v>
                  </c:pt>
                </c:lvl>
                <c:lvl>
                  <c:pt idx="0">
                    <c:v>MDE</c:v>
                  </c:pt>
                  <c:pt idx="6">
                    <c:v>TBI</c:v>
                  </c:pt>
                  <c:pt idx="12">
                    <c:v>CVA</c:v>
                  </c:pt>
                  <c:pt idx="18">
                    <c:v>CONTROL</c:v>
                  </c:pt>
                </c:lvl>
              </c:multiLvlStrCache>
            </c:multiLvlStrRef>
          </c:cat>
          <c:val>
            <c:numRef>
              <c:f>Sheet1!$C$2:$C$24</c:f>
              <c:numCache>
                <c:formatCode>General</c:formatCode>
                <c:ptCount val="23"/>
                <c:pt idx="0">
                  <c:v>10.41</c:v>
                </c:pt>
                <c:pt idx="1">
                  <c:v>9.8800000000000008</c:v>
                </c:pt>
                <c:pt idx="2">
                  <c:v>10.34</c:v>
                </c:pt>
                <c:pt idx="3">
                  <c:v>10.86</c:v>
                </c:pt>
                <c:pt idx="4">
                  <c:v>11.32</c:v>
                </c:pt>
                <c:pt idx="6">
                  <c:v>9.09</c:v>
                </c:pt>
                <c:pt idx="7">
                  <c:v>9.7799999999999994</c:v>
                </c:pt>
                <c:pt idx="8">
                  <c:v>9.09</c:v>
                </c:pt>
                <c:pt idx="9">
                  <c:v>8.1300000000000008</c:v>
                </c:pt>
                <c:pt idx="10">
                  <c:v>9.1199999999999992</c:v>
                </c:pt>
                <c:pt idx="12">
                  <c:v>8.4</c:v>
                </c:pt>
                <c:pt idx="13">
                  <c:v>9.2100000000000009</c:v>
                </c:pt>
                <c:pt idx="14">
                  <c:v>8.4</c:v>
                </c:pt>
                <c:pt idx="15">
                  <c:v>8.18</c:v>
                </c:pt>
                <c:pt idx="16">
                  <c:v>9.26</c:v>
                </c:pt>
                <c:pt idx="18">
                  <c:v>10.16</c:v>
                </c:pt>
                <c:pt idx="19">
                  <c:v>10.19</c:v>
                </c:pt>
                <c:pt idx="20">
                  <c:v>9.99</c:v>
                </c:pt>
                <c:pt idx="21">
                  <c:v>10.33</c:v>
                </c:pt>
                <c:pt idx="22">
                  <c:v>10.29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83-B54E-A760-5149EE718125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FATIGUED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Sheet1!$A$2:$B$24</c:f>
              <c:multiLvlStrCache>
                <c:ptCount val="23"/>
                <c:lvl>
                  <c:pt idx="0">
                    <c:v>STROOP</c:v>
                  </c:pt>
                  <c:pt idx="1">
                    <c:v>DS-F</c:v>
                  </c:pt>
                  <c:pt idx="2">
                    <c:v>DS-T</c:v>
                  </c:pt>
                  <c:pt idx="3">
                    <c:v>SS</c:v>
                  </c:pt>
                  <c:pt idx="4">
                    <c:v>DRS</c:v>
                  </c:pt>
                  <c:pt idx="6">
                    <c:v>STROOP</c:v>
                  </c:pt>
                  <c:pt idx="7">
                    <c:v>DS-F</c:v>
                  </c:pt>
                  <c:pt idx="8">
                    <c:v>DS-T</c:v>
                  </c:pt>
                  <c:pt idx="9">
                    <c:v>SS</c:v>
                  </c:pt>
                  <c:pt idx="10">
                    <c:v>DRS</c:v>
                  </c:pt>
                  <c:pt idx="12">
                    <c:v>STROOP</c:v>
                  </c:pt>
                  <c:pt idx="13">
                    <c:v>DS-F</c:v>
                  </c:pt>
                  <c:pt idx="14">
                    <c:v>DS-T</c:v>
                  </c:pt>
                  <c:pt idx="15">
                    <c:v>SS</c:v>
                  </c:pt>
                  <c:pt idx="16">
                    <c:v>DRS</c:v>
                  </c:pt>
                  <c:pt idx="18">
                    <c:v>STROOP</c:v>
                  </c:pt>
                  <c:pt idx="19">
                    <c:v>DS-F</c:v>
                  </c:pt>
                  <c:pt idx="20">
                    <c:v>DS-T</c:v>
                  </c:pt>
                  <c:pt idx="21">
                    <c:v>SS</c:v>
                  </c:pt>
                  <c:pt idx="22">
                    <c:v>DRS</c:v>
                  </c:pt>
                </c:lvl>
                <c:lvl>
                  <c:pt idx="0">
                    <c:v>MDE</c:v>
                  </c:pt>
                  <c:pt idx="6">
                    <c:v>TBI</c:v>
                  </c:pt>
                  <c:pt idx="12">
                    <c:v>CVA</c:v>
                  </c:pt>
                  <c:pt idx="18">
                    <c:v>CONTROL</c:v>
                  </c:pt>
                </c:lvl>
              </c:multiLvlStrCache>
            </c:multiLvlStrRef>
          </c:cat>
          <c:val>
            <c:numRef>
              <c:f>Sheet1!$D$2:$D$24</c:f>
              <c:numCache>
                <c:formatCode>General</c:formatCode>
                <c:ptCount val="23"/>
                <c:pt idx="0">
                  <c:v>11.92</c:v>
                </c:pt>
                <c:pt idx="1">
                  <c:v>11.53</c:v>
                </c:pt>
                <c:pt idx="2">
                  <c:v>12.59</c:v>
                </c:pt>
                <c:pt idx="3">
                  <c:v>12.43</c:v>
                </c:pt>
                <c:pt idx="4">
                  <c:v>12.52</c:v>
                </c:pt>
                <c:pt idx="6">
                  <c:v>6.01</c:v>
                </c:pt>
                <c:pt idx="7">
                  <c:v>6.96</c:v>
                </c:pt>
                <c:pt idx="8">
                  <c:v>5.98</c:v>
                </c:pt>
                <c:pt idx="9">
                  <c:v>5.48</c:v>
                </c:pt>
                <c:pt idx="10">
                  <c:v>6.37</c:v>
                </c:pt>
                <c:pt idx="12">
                  <c:v>4.92</c:v>
                </c:pt>
                <c:pt idx="13">
                  <c:v>6.47</c:v>
                </c:pt>
                <c:pt idx="14">
                  <c:v>5.88</c:v>
                </c:pt>
                <c:pt idx="15">
                  <c:v>5.31</c:v>
                </c:pt>
                <c:pt idx="16">
                  <c:v>6.1899999999999986</c:v>
                </c:pt>
                <c:pt idx="18">
                  <c:v>10.130000000000001</c:v>
                </c:pt>
                <c:pt idx="19">
                  <c:v>10.01</c:v>
                </c:pt>
                <c:pt idx="20">
                  <c:v>9.6999999999999993</c:v>
                </c:pt>
                <c:pt idx="21">
                  <c:v>10.59</c:v>
                </c:pt>
                <c:pt idx="22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83-B54E-A760-5149EE7181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1"/>
        <c:axId val="-52726640"/>
        <c:axId val="-52724864"/>
      </c:barChart>
      <c:catAx>
        <c:axId val="-5272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2724864"/>
        <c:crosses val="autoZero"/>
        <c:auto val="1"/>
        <c:lblAlgn val="ctr"/>
        <c:lblOffset val="100"/>
        <c:noMultiLvlLbl val="0"/>
      </c:catAx>
      <c:valAx>
        <c:axId val="-5272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272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>
        <a:lumMod val="8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948027-3736-4E39-85E9-71AE10B5CA36}" type="datetimeFigureOut">
              <a:rPr lang="en-NZ"/>
              <a:pPr>
                <a:defRPr/>
              </a:pPr>
              <a:t>21/03/18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N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B69F6B-91FE-4CF8-B674-7BFAFCBA473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pPr>
              <a:defRPr/>
            </a:pPr>
            <a:fld id="{2619A549-C5A3-4432-9EC1-91AA4B6E93C8}" type="datetimeFigureOut">
              <a:rPr lang="en-NZ" smtClean="0"/>
              <a:pPr>
                <a:defRPr/>
              </a:pPr>
              <a:t>21/03/18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pPr>
              <a:defRPr/>
            </a:pPr>
            <a:fld id="{F61592CF-FA54-4D05-9C27-0C4E2B8A7FA3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>
    <p:pull dir="ld"/>
    <p:sndAc>
      <p:stSnd>
        <p:snd r:embed="rId1" name="las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61805F-6496-4D41-89D1-9DD4405168CE}" type="datetimeFigureOut">
              <a:rPr lang="en-NZ" smtClean="0"/>
              <a:pPr>
                <a:defRPr/>
              </a:pPr>
              <a:t>21/03/18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775E3-1A53-44CD-AA4C-87C520763A3C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61805F-6496-4D41-89D1-9DD4405168CE}" type="datetimeFigureOut">
              <a:rPr lang="en-NZ" smtClean="0"/>
              <a:pPr>
                <a:defRPr/>
              </a:pPr>
              <a:t>21/03/18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775E3-1A53-44CD-AA4C-87C520763A3C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61805F-6496-4D41-89D1-9DD4405168CE}" type="datetimeFigureOut">
              <a:rPr lang="en-NZ" smtClean="0"/>
              <a:pPr>
                <a:defRPr/>
              </a:pPr>
              <a:t>21/03/18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775E3-1A53-44CD-AA4C-87C520763A3C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61805F-6496-4D41-89D1-9DD4405168CE}" type="datetimeFigureOut">
              <a:rPr lang="en-NZ" smtClean="0"/>
              <a:pPr>
                <a:defRPr/>
              </a:pPr>
              <a:t>21/03/18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775E3-1A53-44CD-AA4C-87C520763A3C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61805F-6496-4D41-89D1-9DD4405168CE}" type="datetimeFigureOut">
              <a:rPr lang="en-NZ" smtClean="0"/>
              <a:pPr>
                <a:defRPr/>
              </a:pPr>
              <a:t>21/03/18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775E3-1A53-44CD-AA4C-87C520763A3C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61805F-6496-4D41-89D1-9DD4405168CE}" type="datetimeFigureOut">
              <a:rPr lang="en-NZ" smtClean="0"/>
              <a:pPr>
                <a:defRPr/>
              </a:pPr>
              <a:t>21/03/18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775E3-1A53-44CD-AA4C-87C520763A3C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FA2827-0B3A-4662-A83F-287A1C3DB2C2}" type="datetimeFigureOut">
              <a:rPr lang="en-NZ" smtClean="0"/>
              <a:pPr>
                <a:defRPr/>
              </a:pPr>
              <a:t>21/03/18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AE435-9D7F-42AC-A29E-292C1AE76AC6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>
    <p:pull dir="ld"/>
    <p:sndAc>
      <p:stSnd>
        <p:snd r:embed="rId1" name="laser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1DBA1B-EA59-4F00-B0CE-6073CCA1C514}" type="datetimeFigureOut">
              <a:rPr lang="en-NZ" smtClean="0"/>
              <a:pPr>
                <a:defRPr/>
              </a:pPr>
              <a:t>21/03/18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28F5F-4699-406C-83D8-F5CAA913A325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>
    <p:pull dir="ld"/>
    <p:sndAc>
      <p:stSnd>
        <p:snd r:embed="rId1" name="las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664CBF-54CB-451B-A68A-2D2C3F7B739E}" type="datetimeFigureOut">
              <a:rPr lang="en-NZ" smtClean="0"/>
              <a:pPr>
                <a:defRPr/>
              </a:pPr>
              <a:t>21/03/18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78B5C6-00AA-4E0C-9FCA-0747C4DFD9D0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>
    <p:pull dir="ld"/>
    <p:sndAc>
      <p:stSnd>
        <p:snd r:embed="rId1" name="lase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19D326-3692-41A9-A999-DFA059594649}" type="datetimeFigureOut">
              <a:rPr lang="en-NZ" smtClean="0"/>
              <a:pPr>
                <a:defRPr/>
              </a:pPr>
              <a:t>21/03/18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A99350-67A4-4D58-AA4C-2B9E8EA47E11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>
    <p:pull dir="ld"/>
    <p:sndAc>
      <p:stSnd>
        <p:snd r:embed="rId1" name="las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345CC7-BCCC-45F6-AF1C-9C25B9FD521C}" type="datetimeFigureOut">
              <a:rPr lang="en-NZ" smtClean="0"/>
              <a:pPr>
                <a:defRPr/>
              </a:pPr>
              <a:t>21/03/18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DEFF4-CF91-4980-870B-E1B2BA1FE448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>
    <p:pull dir="ld"/>
    <p:sndAc>
      <p:stSnd>
        <p:snd r:embed="rId1" name="las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ED1AF8-F048-4834-A9D9-DB02CF44ED40}" type="datetimeFigureOut">
              <a:rPr lang="en-NZ" smtClean="0"/>
              <a:pPr>
                <a:defRPr/>
              </a:pPr>
              <a:t>21/03/18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EB8AB-2073-44D7-89B9-4C457814A86D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>
    <p:pull dir="ld"/>
    <p:sndAc>
      <p:stSnd>
        <p:snd r:embed="rId1" name="las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AA93F4-4739-4583-AF2A-95576E536C40}" type="datetimeFigureOut">
              <a:rPr lang="en-NZ" smtClean="0"/>
              <a:pPr>
                <a:defRPr/>
              </a:pPr>
              <a:t>21/03/18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922F88-01B6-4021-B005-646AC5B9DC46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>
    <p:pull dir="ld"/>
    <p:sndAc>
      <p:stSnd>
        <p:snd r:embed="rId1" name="las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251B71-187E-4899-894D-2EFF7D84A504}" type="datetimeFigureOut">
              <a:rPr lang="en-NZ" smtClean="0"/>
              <a:pPr>
                <a:defRPr/>
              </a:pPr>
              <a:t>21/03/18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03021-F157-40FF-B790-3EF14CBF2C3F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>
    <p:pull dir="ld"/>
    <p:sndAc>
      <p:stSnd>
        <p:snd r:embed="rId1" name="las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F43E-15CF-4628-9354-FCC3C5B1559D}" type="datetimeFigureOut">
              <a:rPr lang="en-NZ" smtClean="0"/>
              <a:pPr>
                <a:defRPr/>
              </a:pPr>
              <a:t>21/03/18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31753-7AF9-49F3-A2C5-AFE863A7D1E4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>
    <p:pull dir="ld"/>
    <p:sndAc>
      <p:stSnd>
        <p:snd r:embed="rId1" name="las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5C5ADF-2DFD-4FAE-B946-8F3B54F80016}" type="datetimeFigureOut">
              <a:rPr lang="en-NZ" smtClean="0"/>
              <a:pPr>
                <a:defRPr/>
              </a:pPr>
              <a:t>21/03/18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A75D3-89FA-444B-8324-29FC4E18DC4E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>
    <p:pull dir="ld"/>
    <p:sndAc>
      <p:stSnd>
        <p:snd r:embed="rId1" name="las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E261805F-6496-4D41-89D1-9DD4405168CE}" type="datetimeFigureOut">
              <a:rPr lang="en-NZ" smtClean="0"/>
              <a:pPr>
                <a:defRPr/>
              </a:pPr>
              <a:t>21/03/18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31E775E3-1A53-44CD-AA4C-87C520763A3C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961257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  <p:sldLayoutId id="2147483930" r:id="rId13"/>
    <p:sldLayoutId id="2147483931" r:id="rId14"/>
    <p:sldLayoutId id="2147483932" r:id="rId15"/>
    <p:sldLayoutId id="2147483933" r:id="rId16"/>
    <p:sldLayoutId id="2147483934" r:id="rId17"/>
  </p:sldLayoutIdLst>
  <p:transition>
    <p:pull dir="ld"/>
    <p:sndAc>
      <p:stSnd>
        <p:snd r:embed="rId19" name="laser.wav"/>
      </p:stSnd>
    </p:sndAc>
  </p:transition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0301-0511(95)05166-X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space.auckland.ac.nz/handle/2292/20063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8077200" cy="1673352"/>
          </a:xfrm>
        </p:spPr>
        <p:txBody>
          <a:bodyPr tIns="0" bIns="0" anchor="t">
            <a:normAutofit/>
          </a:bodyPr>
          <a:lstStyle/>
          <a:p>
            <a:br>
              <a:rPr lang="en-NZ" sz="3600" dirty="0"/>
            </a:br>
            <a:r>
              <a:rPr lang="en-NZ" sz="3600" dirty="0"/>
              <a:t>ASSESSMENT OF FATIGUE</a:t>
            </a:r>
            <a:endParaRPr lang="en-NZ" sz="36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69727" y="1383131"/>
            <a:ext cx="8077200" cy="1500188"/>
          </a:xfrm>
        </p:spPr>
        <p:txBody>
          <a:bodyPr lIns="118872" tIns="0" rIns="45720" bIns="0" anchor="b"/>
          <a:lstStyle/>
          <a:p>
            <a:pPr>
              <a:buNone/>
            </a:pPr>
            <a:r>
              <a:rPr lang="en-NZ" sz="2000" dirty="0"/>
              <a:t>IMPROVING THE ECCOLOGICAL VALIDITY </a:t>
            </a:r>
          </a:p>
          <a:p>
            <a:pPr>
              <a:buNone/>
            </a:pPr>
            <a:r>
              <a:rPr lang="en-NZ" sz="2000" dirty="0"/>
              <a:t>OF THE NEUROPSYCHOLOGICAL ASSESSMENT </a:t>
            </a:r>
          </a:p>
        </p:txBody>
      </p:sp>
      <p:sp>
        <p:nvSpPr>
          <p:cNvPr id="14340" name="Line 6"/>
          <p:cNvSpPr>
            <a:spLocks noChangeShapeType="1"/>
          </p:cNvSpPr>
          <p:nvPr/>
        </p:nvSpPr>
        <p:spPr bwMode="auto">
          <a:xfrm>
            <a:off x="539552" y="5589240"/>
            <a:ext cx="820737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5661248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NZ" sz="2000" dirty="0">
                <a:latin typeface="+mn-lt"/>
                <a:cs typeface="+mn-cs"/>
              </a:rPr>
              <a:t>Ralf Schnabel PhD  - Rob Kydd PhD </a:t>
            </a:r>
            <a:r>
              <a:rPr lang="mr-IN" sz="2000" dirty="0">
                <a:latin typeface="+mn-lt"/>
                <a:cs typeface="+mn-cs"/>
              </a:rPr>
              <a:t>–</a:t>
            </a:r>
            <a:r>
              <a:rPr lang="en-NZ" sz="2000" dirty="0">
                <a:latin typeface="+mn-lt"/>
                <a:cs typeface="+mn-cs"/>
              </a:rPr>
              <a:t> Des Gorman PhD</a:t>
            </a:r>
          </a:p>
          <a:p>
            <a:pPr eaLnBrk="1" hangingPunct="1"/>
            <a:r>
              <a:rPr lang="en-NZ" sz="1600" dirty="0">
                <a:latin typeface="+mn-lt"/>
                <a:cs typeface="+mn-cs"/>
              </a:rPr>
              <a:t>Department of Psychological Medicine - University of Auckland</a:t>
            </a:r>
          </a:p>
          <a:p>
            <a:pPr eaLnBrk="1" hangingPunct="1"/>
            <a:endParaRPr lang="en-N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0648"/>
            <a:ext cx="22193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4868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i="1"/>
              <a:t>Test Scores Derived from Baseline and Fatigue Condition by Study Group </a:t>
            </a:r>
          </a:p>
          <a:p>
            <a:pPr algn="ctr"/>
            <a:r>
              <a:rPr lang="en-NZ" sz="2000" i="1"/>
              <a:t>(CONTROL)</a:t>
            </a:r>
            <a:endParaRPr lang="en-NZ" sz="200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371307"/>
              </p:ext>
            </p:extLst>
          </p:nvPr>
        </p:nvGraphicFramePr>
        <p:xfrm>
          <a:off x="-1" y="1556792"/>
          <a:ext cx="9144001" cy="4813643"/>
        </p:xfrm>
        <a:graphic>
          <a:graphicData uri="http://schemas.openxmlformats.org/drawingml/2006/table">
            <a:tbl>
              <a:tblPr/>
              <a:tblGrid>
                <a:gridCol w="755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82757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56264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</a:rPr>
                        <a:t>CONTROL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dirty="0">
                        <a:effectLst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Baseline Condition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800" b="0" i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Fatigue Condition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da-DK" sz="2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3</a:t>
                      </a:r>
                      <a:r>
                        <a:rPr lang="da-DK" sz="2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264">
                <a:tc rowSpan="2">
                  <a:txBody>
                    <a:bodyPr/>
                    <a:lstStyle/>
                    <a:p>
                      <a:pPr algn="ctr"/>
                      <a:endParaRPr lang="es-ES_tradnl" sz="1050" b="0" i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5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Mean</a:t>
                      </a: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SD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ru-RU" sz="2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</a:t>
                      </a:r>
                      <a:r>
                        <a:rPr lang="ru-RU" sz="16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</a:t>
                      </a:r>
                      <a:endParaRPr lang="ru-RU" sz="1050" b="0" i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50" b="0" i="0" dirty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Mean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SD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s-IS" sz="2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is-IS" sz="2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</a:t>
                      </a:r>
                      <a:r>
                        <a:rPr lang="is-IS" sz="2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s-IS" sz="1500" b="0" i="0" dirty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>
                        <a:effectLst/>
                        <a:latin typeface="+mn-lt"/>
                        <a:cs typeface="+mn-cs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2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MDE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TBI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CVA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Cont.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MDE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TBI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CVA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Cont.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>
                        <a:effectLst/>
                        <a:latin typeface="+mn-lt"/>
                        <a:cs typeface="+mn-cs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989">
                <a:tc>
                  <a:txBody>
                    <a:bodyPr/>
                    <a:lstStyle/>
                    <a:p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Stroop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10.16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2.53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.34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.06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10.13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2.42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.83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194">
                <a:tc>
                  <a:txBody>
                    <a:bodyPr/>
                    <a:lstStyle/>
                    <a:p>
                      <a:r>
                        <a:rPr lang="en-US" sz="11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Digit Span Forward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10.19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2.36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.34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.24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 0.1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10.01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2.55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.23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092">
                <a:tc>
                  <a:txBody>
                    <a:bodyPr/>
                    <a:lstStyle/>
                    <a:p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Digit Span Total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9.99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2.55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.31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9.70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2.69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092">
                <a:tc>
                  <a:txBody>
                    <a:bodyPr/>
                    <a:lstStyle/>
                    <a:p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Symbol Search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10.33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2.62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10.59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2.58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  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264">
                <a:tc>
                  <a:txBody>
                    <a:bodyPr/>
                    <a:lstStyle/>
                    <a:p>
                      <a:r>
                        <a:rPr lang="hr-HR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BDS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10.29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2.53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0.1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.54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0.1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10.30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2.40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.92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092">
                <a:tc gridSpan="16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en-US" sz="1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</a:t>
                      </a: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 Difference between study groups in baseline condition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en-US" sz="1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</a:t>
                      </a: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 Difference between study groups in fatigue condition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en-US" sz="1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3</a:t>
                      </a: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 Intra-subject difference between baseline condition and fatigue condition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74089"/>
      </p:ext>
    </p:extLst>
  </p:cSld>
  <p:clrMapOvr>
    <a:masterClrMapping/>
  </p:clrMapOvr>
  <p:transition spd="slow">
    <p:fade/>
    <p:sndAc>
      <p:stSnd>
        <p:snd r:embed="rId2" name="laser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23618"/>
            <a:ext cx="882047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Change of Performances with Fatigue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(n=360)</a:t>
            </a:r>
            <a:endParaRPr kumimoji="0" lang="en-N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802923088"/>
              </p:ext>
            </p:extLst>
          </p:nvPr>
        </p:nvGraphicFramePr>
        <p:xfrm>
          <a:off x="0" y="1916832"/>
          <a:ext cx="9144000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ld"/>
    <p:sndAc>
      <p:stSnd>
        <p:snd r:embed="rId2" name="laser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620688"/>
            <a:ext cx="7772400" cy="5832648"/>
          </a:xfrm>
        </p:spPr>
        <p:txBody>
          <a:bodyPr>
            <a:normAutofit fontScale="25000" lnSpcReduction="20000"/>
          </a:bodyPr>
          <a:lstStyle/>
          <a:p>
            <a:r>
              <a:rPr lang="en-US" sz="4200" dirty="0"/>
              <a:t> </a:t>
            </a:r>
            <a:r>
              <a:rPr lang="en-US" sz="4800" u="sng" dirty="0"/>
              <a:t>References</a:t>
            </a:r>
            <a:endParaRPr lang="en-NZ" sz="4800" u="sng" dirty="0"/>
          </a:p>
          <a:p>
            <a:r>
              <a:rPr lang="en-US" dirty="0"/>
              <a:t> </a:t>
            </a:r>
            <a:endParaRPr lang="en-NZ" dirty="0"/>
          </a:p>
          <a:p>
            <a:r>
              <a:rPr lang="en-US" sz="4000" dirty="0" err="1"/>
              <a:t>Chalder</a:t>
            </a:r>
            <a:r>
              <a:rPr lang="en-US" sz="4000" dirty="0"/>
              <a:t>, T., </a:t>
            </a:r>
            <a:r>
              <a:rPr lang="en-US" sz="4000" dirty="0" err="1"/>
              <a:t>Berelowitz</a:t>
            </a:r>
            <a:r>
              <a:rPr lang="en-US" sz="4000" dirty="0"/>
              <a:t>, G., </a:t>
            </a:r>
            <a:r>
              <a:rPr lang="en-US" sz="4000" dirty="0" err="1"/>
              <a:t>Pawlikowska</a:t>
            </a:r>
            <a:r>
              <a:rPr lang="en-US" sz="4000" dirty="0"/>
              <a:t>, T., Watts, L., </a:t>
            </a:r>
            <a:r>
              <a:rPr lang="en-US" sz="4000" dirty="0" err="1"/>
              <a:t>Wessely</a:t>
            </a:r>
            <a:r>
              <a:rPr lang="en-US" sz="4000" dirty="0"/>
              <a:t>, S., Wright, D., &amp; Wallace, E. (1993). Development of a fatigue scale. </a:t>
            </a:r>
            <a:r>
              <a:rPr lang="en-US" sz="4000" i="1" dirty="0"/>
              <a:t>J </a:t>
            </a:r>
            <a:r>
              <a:rPr lang="en-US" sz="4000" i="1" dirty="0" err="1"/>
              <a:t>Psychosom</a:t>
            </a:r>
            <a:r>
              <a:rPr lang="en-US" sz="4000" i="1" dirty="0"/>
              <a:t> Res., 37</a:t>
            </a:r>
            <a:r>
              <a:rPr lang="en-US" sz="4000" dirty="0"/>
              <a:t>(2), 147-153. </a:t>
            </a:r>
            <a:endParaRPr lang="en-GB" sz="4000" dirty="0"/>
          </a:p>
          <a:p>
            <a:r>
              <a:rPr lang="en-US" sz="4000" dirty="0" err="1"/>
              <a:t>Chaytor</a:t>
            </a:r>
            <a:r>
              <a:rPr lang="en-US" sz="4000" dirty="0"/>
              <a:t>, N., &amp; </a:t>
            </a:r>
            <a:r>
              <a:rPr lang="en-US" sz="4000" dirty="0" err="1"/>
              <a:t>Schmitter</a:t>
            </a:r>
            <a:r>
              <a:rPr lang="en-US" sz="4000" dirty="0"/>
              <a:t>-Edgecombe, M. (2003). The Ecological Validity of Neuropsychological Tests: A Review of the Literature on Everyday Cognitive Skills. </a:t>
            </a:r>
            <a:r>
              <a:rPr lang="en-US" sz="4000" i="1" dirty="0"/>
              <a:t>Neuropsychology Review, 13</a:t>
            </a:r>
            <a:r>
              <a:rPr lang="en-US" sz="4000" dirty="0"/>
              <a:t>(4), 181-197. </a:t>
            </a:r>
            <a:endParaRPr lang="en-GB" sz="4000" dirty="0"/>
          </a:p>
          <a:p>
            <a:r>
              <a:rPr lang="en-US" sz="4000" dirty="0"/>
              <a:t>DeLuca, J. (2005). </a:t>
            </a:r>
            <a:r>
              <a:rPr lang="en-US" sz="4000" i="1" dirty="0"/>
              <a:t>Fatigue as a Window to the Brain</a:t>
            </a:r>
            <a:r>
              <a:rPr lang="en-US" sz="4000" dirty="0"/>
              <a:t>. Cambridge, Massachusetts &amp; London England: The MIT Press, Massachusetts Institute of Technology.</a:t>
            </a:r>
            <a:endParaRPr lang="en-GB" sz="4000" dirty="0"/>
          </a:p>
          <a:p>
            <a:r>
              <a:rPr lang="en-US" sz="4000" dirty="0"/>
              <a:t>Fisk, J., </a:t>
            </a:r>
            <a:r>
              <a:rPr lang="en-US" sz="4000" dirty="0" err="1"/>
              <a:t>Ritvo</a:t>
            </a:r>
            <a:r>
              <a:rPr lang="en-US" sz="4000" dirty="0"/>
              <a:t>, P., Ross, L., </a:t>
            </a:r>
            <a:r>
              <a:rPr lang="en-US" sz="4000" dirty="0" err="1"/>
              <a:t>Haase</a:t>
            </a:r>
            <a:r>
              <a:rPr lang="en-US" sz="4000" dirty="0"/>
              <a:t>, D., </a:t>
            </a:r>
            <a:r>
              <a:rPr lang="en-US" sz="4000" dirty="0" err="1"/>
              <a:t>Marrie</a:t>
            </a:r>
            <a:r>
              <a:rPr lang="en-US" sz="4000" dirty="0"/>
              <a:t>, T., &amp; </a:t>
            </a:r>
            <a:r>
              <a:rPr lang="en-US" sz="4000" dirty="0" err="1"/>
              <a:t>Schlech</a:t>
            </a:r>
            <a:r>
              <a:rPr lang="en-US" sz="4000" dirty="0"/>
              <a:t>, W. (1994). Measuring the functional impact of fatigue: initial validation of the fatigue impact scale. </a:t>
            </a:r>
            <a:r>
              <a:rPr lang="en-US" sz="4000" i="1" dirty="0" err="1"/>
              <a:t>Clin</a:t>
            </a:r>
            <a:r>
              <a:rPr lang="en-US" sz="4000" i="1" dirty="0"/>
              <a:t> Infect Dis, 18</a:t>
            </a:r>
            <a:r>
              <a:rPr lang="en-US" sz="4000" dirty="0"/>
              <a:t>(1), 79-83. </a:t>
            </a:r>
            <a:endParaRPr lang="en-GB" sz="4000" dirty="0"/>
          </a:p>
          <a:p>
            <a:r>
              <a:rPr lang="en-US" sz="4000" dirty="0" err="1"/>
              <a:t>Gioia</a:t>
            </a:r>
            <a:r>
              <a:rPr lang="en-US" sz="4000" dirty="0"/>
              <a:t>, D. (2009). Understanding the ecological validity of neuropsychological testing using an ethnographic approach. </a:t>
            </a:r>
            <a:r>
              <a:rPr lang="en-US" sz="4000" i="1" dirty="0"/>
              <a:t>Qualitative Health Research, 19</a:t>
            </a:r>
            <a:r>
              <a:rPr lang="en-US" sz="4000" dirty="0"/>
              <a:t>(10), 1495-1503. </a:t>
            </a:r>
            <a:endParaRPr lang="en-GB" sz="4000" dirty="0"/>
          </a:p>
          <a:p>
            <a:r>
              <a:rPr lang="en-US" sz="4000" dirty="0" err="1"/>
              <a:t>Henninger</a:t>
            </a:r>
            <a:r>
              <a:rPr lang="en-US" sz="4000" dirty="0"/>
              <a:t>, D. E. (2006). </a:t>
            </a:r>
            <a:r>
              <a:rPr lang="en-US" sz="4000" i="1" dirty="0"/>
              <a:t>Ecological validity of neuropsychological assessment: The roles of vocational assessment and employment in aging HIV+ adults.</a:t>
            </a:r>
            <a:r>
              <a:rPr lang="en-US" sz="4000" dirty="0"/>
              <a:t> Fordham University, New York.   </a:t>
            </a:r>
            <a:endParaRPr lang="en-GB" sz="4000" dirty="0"/>
          </a:p>
          <a:p>
            <a:r>
              <a:rPr lang="en-US" sz="4000" dirty="0" err="1"/>
              <a:t>Kibby</a:t>
            </a:r>
            <a:r>
              <a:rPr lang="en-US" sz="4000" dirty="0"/>
              <a:t>, M. Y., </a:t>
            </a:r>
            <a:r>
              <a:rPr lang="en-US" sz="4000" dirty="0" err="1"/>
              <a:t>Schmitter</a:t>
            </a:r>
            <a:r>
              <a:rPr lang="en-US" sz="4000" dirty="0"/>
              <a:t>-Edgecombe, M., &amp; Long, C. J. (1998). Ecological validity of neuropsychological tests: Focus on the California Verbal Learning Test and the Wisconsin Card Sorting Test. </a:t>
            </a:r>
            <a:r>
              <a:rPr lang="en-US" sz="4000" i="1" dirty="0"/>
              <a:t>Archives of Clinical Neuropsychology, 13</a:t>
            </a:r>
            <a:r>
              <a:rPr lang="en-US" sz="4000" dirty="0"/>
              <a:t>(6), 523-534. </a:t>
            </a:r>
            <a:endParaRPr lang="en-GB" sz="4000" dirty="0"/>
          </a:p>
          <a:p>
            <a:r>
              <a:rPr lang="en-US" sz="4000" dirty="0"/>
              <a:t>Krupp, L. B., </a:t>
            </a:r>
            <a:r>
              <a:rPr lang="en-US" sz="4000" dirty="0" err="1"/>
              <a:t>LaRocca</a:t>
            </a:r>
            <a:r>
              <a:rPr lang="en-US" sz="4000" dirty="0"/>
              <a:t>, N. G., Muir-Nash, J., &amp; Steinberg, A. D. (1989). The fatigue severity scale: Application to patients with multiple sclerosis and systemic lupus erythematosus. </a:t>
            </a:r>
            <a:r>
              <a:rPr lang="en-US" sz="4000" i="1" dirty="0"/>
              <a:t>Archives of Neurology, 46</a:t>
            </a:r>
            <a:r>
              <a:rPr lang="en-US" sz="4000" dirty="0"/>
              <a:t>(10), 1121-1123. doi:10.1001/archneur.1989.00520460115022</a:t>
            </a:r>
            <a:endParaRPr lang="en-GB" sz="4000" dirty="0"/>
          </a:p>
          <a:p>
            <a:r>
              <a:rPr lang="en-US" sz="4000" dirty="0" err="1"/>
              <a:t>Lezak</a:t>
            </a:r>
            <a:r>
              <a:rPr lang="en-US" sz="4000" dirty="0"/>
              <a:t>, M., </a:t>
            </a:r>
            <a:r>
              <a:rPr lang="en-US" sz="4000" dirty="0" err="1"/>
              <a:t>Howieson</a:t>
            </a:r>
            <a:r>
              <a:rPr lang="en-US" sz="4000" dirty="0"/>
              <a:t>, D., </a:t>
            </a:r>
            <a:r>
              <a:rPr lang="en-US" sz="4000" dirty="0" err="1"/>
              <a:t>Bigler</a:t>
            </a:r>
            <a:r>
              <a:rPr lang="en-US" sz="4000" dirty="0"/>
              <a:t>, E., &amp; </a:t>
            </a:r>
            <a:r>
              <a:rPr lang="en-US" sz="4000" dirty="0" err="1"/>
              <a:t>Tranel</a:t>
            </a:r>
            <a:r>
              <a:rPr lang="en-US" sz="4000" dirty="0"/>
              <a:t>, D. (2012). </a:t>
            </a:r>
            <a:r>
              <a:rPr lang="en-US" sz="4000" i="1" dirty="0"/>
              <a:t>Neuropsychological Assessment</a:t>
            </a:r>
            <a:r>
              <a:rPr lang="en-US" sz="4000" dirty="0"/>
              <a:t> (5th Edition ed.). Oxford: Oxford University Press.</a:t>
            </a:r>
            <a:endParaRPr lang="en-GB" sz="4000" dirty="0"/>
          </a:p>
          <a:p>
            <a:r>
              <a:rPr lang="en-US" sz="4000" dirty="0" err="1"/>
              <a:t>Lezak</a:t>
            </a:r>
            <a:r>
              <a:rPr lang="en-US" sz="4000" dirty="0"/>
              <a:t>, M., </a:t>
            </a:r>
            <a:r>
              <a:rPr lang="en-US" sz="4000" dirty="0" err="1"/>
              <a:t>Howieson</a:t>
            </a:r>
            <a:r>
              <a:rPr lang="en-US" sz="4000" dirty="0"/>
              <a:t>, D. B., &amp; Loring, D. W. (2004). </a:t>
            </a:r>
            <a:r>
              <a:rPr lang="en-US" sz="4000" i="1" dirty="0"/>
              <a:t>Neuropsychological Assessment </a:t>
            </a:r>
            <a:r>
              <a:rPr lang="en-US" sz="4000" dirty="0"/>
              <a:t>(4th ed.). New York: Oxford University Press.</a:t>
            </a:r>
            <a:endParaRPr lang="en-GB" sz="4000" dirty="0"/>
          </a:p>
          <a:p>
            <a:r>
              <a:rPr lang="en-US" sz="4000" dirty="0"/>
              <a:t>Long, C. J., &amp; Collins, L. F. (Eds.). (1997). </a:t>
            </a:r>
            <a:r>
              <a:rPr lang="en-US" sz="4000" i="1" dirty="0"/>
              <a:t>Ecological validity and forensic neuropsychological assessment.</a:t>
            </a:r>
            <a:r>
              <a:rPr lang="en-US" sz="4000" dirty="0"/>
              <a:t> New York: Plenum.</a:t>
            </a:r>
            <a:endParaRPr lang="en-GB" sz="4000" dirty="0"/>
          </a:p>
          <a:p>
            <a:r>
              <a:rPr lang="en-US" sz="4000" dirty="0" err="1"/>
              <a:t>Marcotte</a:t>
            </a:r>
            <a:r>
              <a:rPr lang="en-US" sz="4000" dirty="0"/>
              <a:t>, T. D., Scott, J. C., </a:t>
            </a:r>
            <a:r>
              <a:rPr lang="en-US" sz="4000" dirty="0" err="1"/>
              <a:t>Kamat</a:t>
            </a:r>
            <a:r>
              <a:rPr lang="en-US" sz="4000" dirty="0"/>
              <a:t>, R., &amp; Heaton, R. K. (2010). </a:t>
            </a:r>
            <a:r>
              <a:rPr lang="en-US" sz="4000" i="1" dirty="0"/>
              <a:t>Neuropsychology and the Prediction of Everyday Functioning</a:t>
            </a:r>
            <a:r>
              <a:rPr lang="en-US" sz="4000" dirty="0"/>
              <a:t>: Guilford Publications.</a:t>
            </a:r>
            <a:endParaRPr lang="en-GB" sz="4000" dirty="0"/>
          </a:p>
          <a:p>
            <a:r>
              <a:rPr lang="en-US" sz="4000" dirty="0"/>
              <a:t>Mead, G., Lynch, J., </a:t>
            </a:r>
            <a:r>
              <a:rPr lang="en-US" sz="4000" dirty="0" err="1"/>
              <a:t>Greig</a:t>
            </a:r>
            <a:r>
              <a:rPr lang="en-US" sz="4000" dirty="0"/>
              <a:t>, C., Young, A., Lewis, S., &amp; Sharpe, M. (2007). Evaluation of fatigue scales in stroke patients. </a:t>
            </a:r>
            <a:r>
              <a:rPr lang="en-US" sz="4000" i="1" dirty="0"/>
              <a:t>Stroke, 38</a:t>
            </a:r>
            <a:r>
              <a:rPr lang="en-US" sz="4000" dirty="0"/>
              <a:t>(7), 2090-2095. </a:t>
            </a:r>
            <a:endParaRPr lang="en-GB" sz="4000" dirty="0"/>
          </a:p>
          <a:p>
            <a:r>
              <a:rPr lang="en-US" sz="4000" dirty="0"/>
              <a:t>Morris, T. L., &amp; Miller, J. C. (1996). </a:t>
            </a:r>
            <a:r>
              <a:rPr lang="en-US" sz="4000" dirty="0" err="1"/>
              <a:t>Electrooculographic</a:t>
            </a:r>
            <a:r>
              <a:rPr lang="en-US" sz="4000" dirty="0"/>
              <a:t> and performance indices of fatigue during simulated flight. </a:t>
            </a:r>
            <a:r>
              <a:rPr lang="en-US" sz="4000" i="1" dirty="0"/>
              <a:t>Biological Psychology, 42</a:t>
            </a:r>
            <a:r>
              <a:rPr lang="en-US" sz="4000" dirty="0"/>
              <a:t>(3), 343-360. </a:t>
            </a:r>
            <a:r>
              <a:rPr lang="en-US" sz="4000" dirty="0" err="1"/>
              <a:t>doi:</a:t>
            </a:r>
            <a:r>
              <a:rPr lang="en-US" sz="4000" u="sng" dirty="0" err="1">
                <a:hlinkClick r:id="rId3"/>
              </a:rPr>
              <a:t>https</a:t>
            </a:r>
            <a:r>
              <a:rPr lang="en-US" sz="4000" u="sng" dirty="0">
                <a:hlinkClick r:id="rId3"/>
              </a:rPr>
              <a:t>://doi.org/10.1016/0301-0511(95)05166-X</a:t>
            </a:r>
            <a:endParaRPr lang="en-GB" sz="4000" dirty="0"/>
          </a:p>
          <a:p>
            <a:r>
              <a:rPr lang="en-US" sz="4000" dirty="0"/>
              <a:t>Paul, M., </a:t>
            </a:r>
            <a:r>
              <a:rPr lang="en-US" sz="4000" dirty="0" err="1"/>
              <a:t>Pigeau</a:t>
            </a:r>
            <a:r>
              <a:rPr lang="en-US" sz="4000" dirty="0"/>
              <a:t>, R., &amp; Weinberg, H. (2001). CC130 Pilot Fatigue during Re-supply Missions to former Yugoslavia. </a:t>
            </a:r>
            <a:r>
              <a:rPr lang="en-US" sz="4000" i="1" dirty="0"/>
              <a:t>Aviation, </a:t>
            </a:r>
            <a:r>
              <a:rPr lang="en-US" sz="4000" i="1" dirty="0" err="1"/>
              <a:t>SPace</a:t>
            </a:r>
            <a:r>
              <a:rPr lang="en-US" sz="4000" i="1" dirty="0"/>
              <a:t> and Environmental Medicine, 72</a:t>
            </a:r>
            <a:r>
              <a:rPr lang="en-US" sz="4000" dirty="0"/>
              <a:t>, 965-073.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57652025"/>
      </p:ext>
    </p:extLst>
  </p:cSld>
  <p:clrMapOvr>
    <a:masterClrMapping/>
  </p:clrMapOvr>
  <p:transition>
    <p:pull dir="ld"/>
    <p:sndAc>
      <p:stSnd>
        <p:snd r:embed="rId2" name="laser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620688"/>
            <a:ext cx="7772400" cy="5832648"/>
          </a:xfrm>
        </p:spPr>
        <p:txBody>
          <a:bodyPr>
            <a:normAutofit/>
          </a:bodyPr>
          <a:lstStyle/>
          <a:p>
            <a:endParaRPr lang="en-NZ" sz="1000" u="sng" dirty="0"/>
          </a:p>
          <a:p>
            <a:r>
              <a:rPr lang="en-US" sz="1000" dirty="0"/>
              <a:t> </a:t>
            </a:r>
            <a:r>
              <a:rPr lang="en-US" sz="1000" dirty="0" err="1"/>
              <a:t>Sbordone</a:t>
            </a:r>
            <a:r>
              <a:rPr lang="en-US" sz="1000" dirty="0"/>
              <a:t>, R. J. (1996). </a:t>
            </a:r>
            <a:r>
              <a:rPr lang="en-US" sz="1000" i="1" dirty="0"/>
              <a:t>Ecological validity: Some critical issues for the neuropsychologist</a:t>
            </a:r>
            <a:r>
              <a:rPr lang="en-US" sz="1000" dirty="0"/>
              <a:t>. Delray Beach, FL: GR Press/St. Lucie Press.</a:t>
            </a:r>
            <a:endParaRPr lang="en-GB" sz="1000" dirty="0"/>
          </a:p>
          <a:p>
            <a:r>
              <a:rPr lang="en-US" sz="1000" dirty="0"/>
              <a:t>Schnabel, R. (2013). </a:t>
            </a:r>
            <a:r>
              <a:rPr lang="en-US" sz="1000" i="1" dirty="0"/>
              <a:t>Testing the effect of environmental distraction: an innovative procedure for improving differential diagnosis and ecological validity of the neuropsychological assessment.</a:t>
            </a:r>
            <a:r>
              <a:rPr lang="en-US" sz="1000" dirty="0"/>
              <a:t> (PhD), The University of Auckland, Auckland Retrieved from </a:t>
            </a:r>
            <a:r>
              <a:rPr lang="en-US" sz="1000" u="sng" dirty="0">
                <a:hlinkClick r:id="rId3"/>
              </a:rPr>
              <a:t>https://researchspace.auckland.ac.nz/handle/2292/20063</a:t>
            </a:r>
            <a:r>
              <a:rPr lang="en-US" sz="1000" dirty="0"/>
              <a:t>  </a:t>
            </a:r>
            <a:endParaRPr lang="en-GB" sz="1000" dirty="0"/>
          </a:p>
          <a:p>
            <a:r>
              <a:rPr lang="en-US" sz="1000" dirty="0"/>
              <a:t>Schnabel, R., &amp; Kydd, R. (2012). Neuropsychological Assessment of Distractibility in Brain Injury and Depression. </a:t>
            </a:r>
            <a:r>
              <a:rPr lang="en-US" sz="1000" i="1" dirty="0"/>
              <a:t>The Clinical Neuropsychologist, 26</a:t>
            </a:r>
            <a:r>
              <a:rPr lang="en-US" sz="1000" dirty="0"/>
              <a:t>(5), 769-789. </a:t>
            </a:r>
            <a:endParaRPr lang="en-GB" sz="1000" dirty="0"/>
          </a:p>
          <a:p>
            <a:r>
              <a:rPr lang="en-US" sz="1000" dirty="0" err="1"/>
              <a:t>Smets</a:t>
            </a:r>
            <a:r>
              <a:rPr lang="en-US" sz="1000" dirty="0"/>
              <a:t>, E. M. A., </a:t>
            </a:r>
            <a:r>
              <a:rPr lang="en-US" sz="1000" dirty="0" err="1"/>
              <a:t>Garssen</a:t>
            </a:r>
            <a:r>
              <a:rPr lang="en-US" sz="1000" dirty="0"/>
              <a:t>, B., </a:t>
            </a:r>
            <a:r>
              <a:rPr lang="en-US" sz="1000" dirty="0" err="1"/>
              <a:t>Bonke</a:t>
            </a:r>
            <a:r>
              <a:rPr lang="en-US" sz="1000" dirty="0"/>
              <a:t>, B., &amp; De </a:t>
            </a:r>
            <a:r>
              <a:rPr lang="en-US" sz="1000" dirty="0" err="1"/>
              <a:t>Haes</a:t>
            </a:r>
            <a:r>
              <a:rPr lang="en-US" sz="1000" dirty="0"/>
              <a:t>, J. C. J. M. The multidimensional Fatigue Inventory (MFI) psychometric qualities of an instrument to assess fatigue. </a:t>
            </a:r>
            <a:r>
              <a:rPr lang="en-US" sz="1000" i="1" dirty="0"/>
              <a:t>Journal of Psychosomatic Research, 39</a:t>
            </a:r>
            <a:r>
              <a:rPr lang="en-US" sz="1000" dirty="0"/>
              <a:t>(3), 315-325. doi:10.1016/0022-3999(94)00125-O</a:t>
            </a:r>
            <a:endParaRPr lang="en-GB" sz="1000" dirty="0"/>
          </a:p>
          <a:p>
            <a:r>
              <a:rPr lang="en-US" sz="1000" dirty="0"/>
              <a:t>Spooner, D. M., &amp; </a:t>
            </a:r>
            <a:r>
              <a:rPr lang="en-US" sz="1000" dirty="0" err="1"/>
              <a:t>Pachana</a:t>
            </a:r>
            <a:r>
              <a:rPr lang="en-US" sz="1000" dirty="0"/>
              <a:t>, N. A. (2006). Ecological validity in neuropsychological assessment: A case for greater consideration in research with neurologically intact populations. </a:t>
            </a:r>
            <a:r>
              <a:rPr lang="en-US" sz="1000" i="1" dirty="0"/>
              <a:t>Arch </a:t>
            </a:r>
            <a:r>
              <a:rPr lang="en-US" sz="1000" i="1" dirty="0" err="1"/>
              <a:t>Clin</a:t>
            </a:r>
            <a:r>
              <a:rPr lang="en-US" sz="1000" i="1" dirty="0"/>
              <a:t> </a:t>
            </a:r>
            <a:r>
              <a:rPr lang="en-US" sz="1000" i="1" dirty="0" err="1"/>
              <a:t>Neuropsychol</a:t>
            </a:r>
            <a:r>
              <a:rPr lang="en-US" sz="1000" i="1" dirty="0"/>
              <a:t>, 21</a:t>
            </a:r>
            <a:r>
              <a:rPr lang="en-US" sz="1000" dirty="0"/>
              <a:t>(4), 327–337. </a:t>
            </a:r>
            <a:endParaRPr lang="en-GB" sz="1000" dirty="0"/>
          </a:p>
          <a:p>
            <a:r>
              <a:rPr lang="en-US" sz="1000" dirty="0" err="1"/>
              <a:t>Spreen</a:t>
            </a:r>
            <a:r>
              <a:rPr lang="en-US" sz="1000" dirty="0"/>
              <a:t>, O., &amp; Strauss, E. (1998). </a:t>
            </a:r>
            <a:r>
              <a:rPr lang="en-US" sz="1000" i="1" dirty="0"/>
              <a:t>A compendium of neuropsychological tests </a:t>
            </a:r>
            <a:r>
              <a:rPr lang="en-US" sz="1000" dirty="0"/>
              <a:t>(2nd ed.). New York: Oxford University Press.</a:t>
            </a:r>
            <a:endParaRPr lang="en-GB" sz="1000" dirty="0"/>
          </a:p>
          <a:p>
            <a:r>
              <a:rPr lang="en-US" sz="1000" dirty="0"/>
              <a:t>Taylor, R. R., Jason, L. A., &amp; Torres, A. (2000). Fatigue rating scales: an empirical comparison. </a:t>
            </a:r>
            <a:r>
              <a:rPr lang="en-US" sz="1000" i="1" dirty="0"/>
              <a:t>Psychological Medicine, 30</a:t>
            </a:r>
            <a:r>
              <a:rPr lang="en-US" sz="1000" dirty="0"/>
              <a:t>(4), 849-856. </a:t>
            </a:r>
            <a:r>
              <a:rPr lang="en-US" sz="1000" dirty="0" err="1"/>
              <a:t>doi:undefined</a:t>
            </a:r>
            <a:endParaRPr lang="en-GB" sz="1000" dirty="0"/>
          </a:p>
          <a:p>
            <a:r>
              <a:rPr lang="en-US" sz="1000" dirty="0" err="1"/>
              <a:t>Ziino</a:t>
            </a:r>
            <a:r>
              <a:rPr lang="en-US" sz="1000" dirty="0"/>
              <a:t>, C., &amp; </a:t>
            </a:r>
            <a:r>
              <a:rPr lang="en-US" sz="1000" dirty="0" err="1"/>
              <a:t>Ponsford</a:t>
            </a:r>
            <a:r>
              <a:rPr lang="en-US" sz="1000" dirty="0"/>
              <a:t>, J. (2005). Measurement and prediction of subjective fatigue following traumatic brain injury. </a:t>
            </a:r>
            <a:r>
              <a:rPr lang="en-US" sz="1000" i="1" dirty="0"/>
              <a:t>J </a:t>
            </a:r>
            <a:r>
              <a:rPr lang="en-US" sz="1000" i="1" dirty="0" err="1"/>
              <a:t>Int</a:t>
            </a:r>
            <a:r>
              <a:rPr lang="en-US" sz="1000" i="1" dirty="0"/>
              <a:t> </a:t>
            </a:r>
            <a:r>
              <a:rPr lang="en-US" sz="1000" i="1" dirty="0" err="1"/>
              <a:t>Neuropsychol</a:t>
            </a:r>
            <a:r>
              <a:rPr lang="en-US" sz="1000" i="1" dirty="0"/>
              <a:t> Soc., 11</a:t>
            </a:r>
            <a:r>
              <a:rPr lang="en-US" sz="1000" dirty="0"/>
              <a:t>(4), 416-425.</a:t>
            </a:r>
            <a:endParaRPr lang="en-NZ" sz="1000" dirty="0"/>
          </a:p>
          <a:p>
            <a:endParaRPr lang="en-US" sz="1000" dirty="0"/>
          </a:p>
          <a:p>
            <a:endParaRPr lang="en-NZ" sz="1000" dirty="0"/>
          </a:p>
        </p:txBody>
      </p:sp>
    </p:spTree>
    <p:extLst>
      <p:ext uri="{BB962C8B-B14F-4D97-AF65-F5344CB8AC3E}">
        <p14:creationId xmlns:p14="http://schemas.microsoft.com/office/powerpoint/2010/main" val="1179386516"/>
      </p:ext>
    </p:extLst>
  </p:cSld>
  <p:clrMapOvr>
    <a:masterClrMapping/>
  </p:clrMapOvr>
  <p:transition>
    <p:pull dir="ld"/>
    <p:sndAc>
      <p:stSnd>
        <p:snd r:embed="rId2" name="laser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462171"/>
            <a:ext cx="7772400" cy="666656"/>
          </a:xfrm>
        </p:spPr>
        <p:txBody>
          <a:bodyPr>
            <a:normAutofit/>
          </a:bodyPr>
          <a:lstStyle/>
          <a:p>
            <a:r>
              <a:rPr lang="en-NZ" sz="3600"/>
              <a:t>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NZ" sz="1000"/>
          </a:p>
          <a:p>
            <a:pPr lvl="1">
              <a:buNone/>
            </a:pPr>
            <a:r>
              <a:rPr lang="en-NZ" sz="2500"/>
              <a:t>1. Develop a short, replicable, additional test condition, comprising baseline-testing  at the start and repeat-testing after 3 hours </a:t>
            </a:r>
            <a:br>
              <a:rPr lang="en-NZ" sz="2500"/>
            </a:br>
            <a:endParaRPr lang="en-NZ" sz="2500"/>
          </a:p>
          <a:p>
            <a:pPr lvl="1">
              <a:buNone/>
            </a:pPr>
            <a:r>
              <a:rPr lang="en-NZ" sz="2500"/>
              <a:t>2. Examine changes of performances for different client groups: </a:t>
            </a:r>
          </a:p>
          <a:p>
            <a:pPr lvl="2">
              <a:buFont typeface="Arial" charset="0"/>
              <a:buChar char="•"/>
            </a:pPr>
            <a:r>
              <a:rPr lang="en-NZ" sz="1800"/>
              <a:t>Major Depressive Episode (MDE)</a:t>
            </a:r>
          </a:p>
          <a:p>
            <a:pPr lvl="2">
              <a:buFont typeface="Arial" charset="0"/>
              <a:buChar char="•"/>
            </a:pPr>
            <a:r>
              <a:rPr lang="en-NZ" sz="1800"/>
              <a:t>Mild to Moderate Traumatic Brain Injury (TBI)</a:t>
            </a:r>
          </a:p>
          <a:p>
            <a:pPr lvl="2">
              <a:buFont typeface="Arial" charset="0"/>
              <a:buChar char="•"/>
            </a:pPr>
            <a:r>
              <a:rPr lang="en-NZ" sz="1800"/>
              <a:t>Cerebral Vascular Accident (CVA)</a:t>
            </a:r>
          </a:p>
          <a:p>
            <a:pPr lvl="2"/>
            <a:r>
              <a:rPr lang="en-NZ" sz="1800"/>
              <a:t>Healthy Controls</a:t>
            </a:r>
          </a:p>
          <a:p>
            <a:endParaRPr lang="en-NZ"/>
          </a:p>
        </p:txBody>
      </p:sp>
      <p:sp>
        <p:nvSpPr>
          <p:cNvPr id="5" name="TextBox 4"/>
          <p:cNvSpPr txBox="1"/>
          <p:nvPr/>
        </p:nvSpPr>
        <p:spPr>
          <a:xfrm>
            <a:off x="6732240" y="116632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/>
              <a:t>STUDY</a:t>
            </a:r>
            <a:endParaRPr lang="en-US" sz="4200" dirty="0"/>
          </a:p>
        </p:txBody>
      </p:sp>
    </p:spTree>
  </p:cSld>
  <p:clrMapOvr>
    <a:masterClrMapping/>
  </p:clrMapOvr>
  <p:transition>
    <p:pull dir="ld"/>
    <p:sndAc>
      <p:stSnd>
        <p:snd r:embed="rId2" name="lase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7772400" cy="664179"/>
          </a:xfrm>
        </p:spPr>
        <p:txBody>
          <a:bodyPr/>
          <a:lstStyle/>
          <a:p>
            <a:r>
              <a:rPr lang="en-NZ" sz="3600"/>
              <a:t>Test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625975"/>
          </a:xfrm>
        </p:spPr>
        <p:txBody>
          <a:bodyPr>
            <a:normAutofit/>
          </a:bodyPr>
          <a:lstStyle/>
          <a:p>
            <a:r>
              <a:rPr lang="en-GB" sz="2500" dirty="0"/>
              <a:t>Sub-set of cognitive functions vulnerable to the effects of increasing tiredness: concentration, processing speed, and selected executive functions  (WAIS-IV SS &amp; DS, STROOP, </a:t>
            </a:r>
            <a:r>
              <a:rPr lang="en-AU" sz="2500" dirty="0"/>
              <a:t>BDS)</a:t>
            </a:r>
            <a:endParaRPr lang="en-NZ" sz="2500" dirty="0"/>
          </a:p>
          <a:p>
            <a:r>
              <a:rPr lang="en-NZ" sz="2500" dirty="0"/>
              <a:t>Short administration time (&lt; 5 minutes)</a:t>
            </a:r>
          </a:p>
          <a:p>
            <a:r>
              <a:rPr lang="en-NZ" sz="2500" dirty="0"/>
              <a:t>Minimal test learning effects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32240" y="116632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/>
              <a:t>STUDY</a:t>
            </a:r>
            <a:endParaRPr lang="en-US" sz="4200" dirty="0"/>
          </a:p>
        </p:txBody>
      </p:sp>
    </p:spTree>
  </p:cSld>
  <p:clrMapOvr>
    <a:masterClrMapping/>
  </p:clrMapOvr>
  <p:transition>
    <p:pull dir="ld"/>
    <p:sndAc>
      <p:stSnd>
        <p:snd r:embed="rId2" name="laser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339" y="1235365"/>
            <a:ext cx="8229600" cy="69984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4000"/>
              <a:t>Design</a:t>
            </a:r>
            <a:endParaRPr lang="en-NZ" sz="4000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185339" y="2348880"/>
            <a:ext cx="8856538" cy="4104927"/>
          </a:xfrm>
        </p:spPr>
        <p:txBody>
          <a:bodyPr>
            <a:normAutofit/>
          </a:bodyPr>
          <a:lstStyle/>
          <a:p>
            <a:pPr eaLnBrk="1" hangingPunct="1">
              <a:lnSpc>
                <a:spcPct val="105000"/>
              </a:lnSpc>
              <a:tabLst>
                <a:tab pos="809625" algn="l"/>
              </a:tabLst>
            </a:pPr>
            <a:r>
              <a:rPr lang="en-AU" sz="2500" dirty="0"/>
              <a:t>(A) Baseline testing  </a:t>
            </a:r>
          </a:p>
          <a:p>
            <a:pPr eaLnBrk="1" hangingPunct="1">
              <a:lnSpc>
                <a:spcPct val="105000"/>
              </a:lnSpc>
              <a:tabLst>
                <a:tab pos="809625" algn="l"/>
              </a:tabLst>
            </a:pPr>
            <a:r>
              <a:rPr lang="en-AU" sz="2500" dirty="0"/>
              <a:t>(B) Standard Neuropsychological Assessment </a:t>
            </a:r>
          </a:p>
          <a:p>
            <a:pPr eaLnBrk="1" hangingPunct="1">
              <a:lnSpc>
                <a:spcPct val="105000"/>
              </a:lnSpc>
              <a:tabLst>
                <a:tab pos="809625" algn="l"/>
              </a:tabLst>
            </a:pPr>
            <a:r>
              <a:rPr lang="en-AU" sz="2500" dirty="0"/>
              <a:t>(C) Re-test of baseline test after 3 hours (fatigue-testing)</a:t>
            </a:r>
          </a:p>
          <a:p>
            <a:pPr lvl="1" eaLnBrk="1" hangingPunct="1">
              <a:lnSpc>
                <a:spcPct val="105000"/>
              </a:lnSpc>
              <a:buNone/>
              <a:tabLst>
                <a:tab pos="809625" algn="l"/>
              </a:tabLst>
            </a:pPr>
            <a:endParaRPr lang="en-AU" sz="1000" dirty="0"/>
          </a:p>
          <a:p>
            <a:pPr eaLnBrk="1" hangingPunct="1">
              <a:lnSpc>
                <a:spcPct val="105000"/>
              </a:lnSpc>
              <a:buFont typeface="Arial" charset="0"/>
              <a:buChar char="•"/>
              <a:tabLst>
                <a:tab pos="809625" algn="l"/>
              </a:tabLst>
            </a:pPr>
            <a:r>
              <a:rPr lang="en-AU" sz="2500" dirty="0"/>
              <a:t>Comparison of results at baseline (A) and re-test (C): </a:t>
            </a:r>
          </a:p>
          <a:p>
            <a:pPr lvl="2">
              <a:lnSpc>
                <a:spcPct val="105000"/>
              </a:lnSpc>
              <a:buFont typeface="Wingdings" charset="2"/>
              <a:buChar char="§"/>
              <a:tabLst>
                <a:tab pos="809625" algn="l"/>
              </a:tabLst>
            </a:pPr>
            <a:r>
              <a:rPr lang="en-AU" dirty="0"/>
              <a:t>Results achieved by the individual client </a:t>
            </a:r>
          </a:p>
          <a:p>
            <a:pPr lvl="2">
              <a:lnSpc>
                <a:spcPct val="105000"/>
              </a:lnSpc>
              <a:buFont typeface="Wingdings" charset="2"/>
              <a:buChar char="§"/>
              <a:tabLst>
                <a:tab pos="809625" algn="l"/>
              </a:tabLst>
            </a:pPr>
            <a:r>
              <a:rPr lang="en-AU" dirty="0"/>
              <a:t>Norms for the client’s age group </a:t>
            </a:r>
          </a:p>
          <a:p>
            <a:pPr lvl="2">
              <a:lnSpc>
                <a:spcPct val="105000"/>
              </a:lnSpc>
              <a:buFont typeface="Wingdings" charset="2"/>
              <a:buChar char="§"/>
              <a:tabLst>
                <a:tab pos="809625" algn="l"/>
              </a:tabLst>
            </a:pPr>
            <a:r>
              <a:rPr lang="en-AU" dirty="0"/>
              <a:t>Comparing client groups </a:t>
            </a:r>
          </a:p>
          <a:p>
            <a:pPr eaLnBrk="1" hangingPunct="1">
              <a:lnSpc>
                <a:spcPct val="105000"/>
              </a:lnSpc>
              <a:buFont typeface="Wingdings 2" pitchFamily="18" charset="2"/>
              <a:buNone/>
              <a:tabLst>
                <a:tab pos="809625" algn="l"/>
              </a:tabLst>
            </a:pPr>
            <a:endParaRPr lang="en-AU" sz="2000" dirty="0"/>
          </a:p>
          <a:p>
            <a:pPr eaLnBrk="1" hangingPunct="1">
              <a:lnSpc>
                <a:spcPct val="105000"/>
              </a:lnSpc>
              <a:buFont typeface="Wingdings 2" pitchFamily="18" charset="2"/>
              <a:buNone/>
              <a:tabLst>
                <a:tab pos="809625" algn="l"/>
              </a:tabLst>
            </a:pPr>
            <a:endParaRPr lang="en-A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732240" y="116632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/>
              <a:t>STUDY</a:t>
            </a:r>
            <a:endParaRPr lang="en-US" sz="4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68" y="749491"/>
            <a:ext cx="7772400" cy="823187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600" dirty="0"/>
              <a:t>Participants </a:t>
            </a:r>
            <a:r>
              <a:rPr lang="en-US" sz="3000" dirty="0"/>
              <a:t>(n=320)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5168"/>
              </p:ext>
            </p:extLst>
          </p:nvPr>
        </p:nvGraphicFramePr>
        <p:xfrm>
          <a:off x="0" y="1572678"/>
          <a:ext cx="9143999" cy="5358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9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7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1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80 TBI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(60 Mild Traumatic Brain Injuries and 20 Moderate TBI)</a:t>
                      </a:r>
                      <a:endParaRPr lang="en-GB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0828" marR="60828" marT="30414" marB="30414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80 MDE</a:t>
                      </a:r>
                      <a:endParaRPr lang="en-GB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0828" marR="60828" marT="30414" marB="30414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1280" algn="ctr"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80 CVA</a:t>
                      </a:r>
                    </a:p>
                    <a:p>
                      <a:pPr marL="81280"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(32 haemorrhagic events [SAH] 48 ischemic events [MCA and</a:t>
                      </a:r>
                      <a:r>
                        <a:rPr lang="en-GB" sz="1800" baseline="0" dirty="0">
                          <a:effectLst/>
                        </a:rPr>
                        <a:t> </a:t>
                      </a:r>
                      <a:r>
                        <a:rPr lang="en-GB" sz="1800" dirty="0">
                          <a:effectLst/>
                        </a:rPr>
                        <a:t>lacunar infarcts]</a:t>
                      </a:r>
                    </a:p>
                  </a:txBody>
                  <a:tcPr marL="0" marR="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7790" algn="ctr"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80 Control </a:t>
                      </a:r>
                      <a:endParaRPr lang="en-GB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3944">
                <a:tc>
                  <a:txBody>
                    <a:bodyPr/>
                    <a:lstStyle/>
                    <a:p>
                      <a:pPr marL="514350" indent="-285750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NZ" sz="1800">
                          <a:effectLst/>
                        </a:rPr>
                        <a:t>Standard TBI diagnostic criteria</a:t>
                      </a:r>
                      <a:endParaRPr lang="en-GB" sz="1800">
                        <a:effectLst/>
                      </a:endParaRPr>
                    </a:p>
                    <a:p>
                      <a:pPr marL="514350" indent="-285750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800">
                          <a:effectLst/>
                        </a:rPr>
                        <a:t>3 to 9 months post diagnosis </a:t>
                      </a:r>
                    </a:p>
                    <a:p>
                      <a:pPr marL="514350" indent="-285750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NZ" sz="1800">
                          <a:effectLst/>
                        </a:rPr>
                        <a:t>Clients with poor test effort excluded</a:t>
                      </a:r>
                      <a:endParaRPr lang="en-GB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0828" marR="60828" marT="30414" marB="30414"/>
                </a:tc>
                <a:tc>
                  <a:txBody>
                    <a:bodyPr/>
                    <a:lstStyle/>
                    <a:p>
                      <a:pPr marL="514350" indent="-285750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NZ" sz="1800" dirty="0">
                          <a:effectLst/>
                        </a:rPr>
                        <a:t>DSM-5</a:t>
                      </a:r>
                      <a:r>
                        <a:rPr lang="en-NZ" sz="1800" baseline="30000" dirty="0">
                          <a:effectLst/>
                        </a:rPr>
                        <a:t> </a:t>
                      </a:r>
                      <a:r>
                        <a:rPr lang="en-GB" sz="1800" dirty="0">
                          <a:effectLst/>
                        </a:rPr>
                        <a:t>criteria </a:t>
                      </a:r>
                    </a:p>
                    <a:p>
                      <a:pPr marL="514350" indent="-285750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NZ" sz="1800" dirty="0">
                          <a:effectLst/>
                        </a:rPr>
                        <a:t>39 % relapse of MDD</a:t>
                      </a:r>
                      <a:endParaRPr lang="en-GB" sz="1800" dirty="0">
                        <a:effectLst/>
                      </a:endParaRPr>
                    </a:p>
                    <a:p>
                      <a:pPr marL="514350" indent="-285750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800" dirty="0">
                          <a:effectLst/>
                        </a:rPr>
                        <a:t>3 to 9 months post diagnosis </a:t>
                      </a:r>
                    </a:p>
                    <a:p>
                      <a:pPr marL="514350" indent="-285750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NZ" sz="1800" dirty="0">
                          <a:effectLst/>
                        </a:rPr>
                        <a:t>Clients with poor test effort excluded</a:t>
                      </a:r>
                      <a:endParaRPr lang="en-GB" sz="1800" dirty="0">
                        <a:effectLst/>
                      </a:endParaRPr>
                    </a:p>
                    <a:p>
                      <a:pPr marL="514350" indent="-285750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NZ" sz="1800" dirty="0">
                          <a:effectLst/>
                        </a:rPr>
                        <a:t>No bipolar disorder, psychosis, or personality disorder</a:t>
                      </a:r>
                      <a:endParaRPr lang="en-GB" sz="1800" dirty="0">
                        <a:effectLst/>
                      </a:endParaRPr>
                    </a:p>
                    <a:p>
                      <a:pPr marL="514350" indent="-285750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NZ" sz="1800" dirty="0">
                          <a:effectLst/>
                        </a:rPr>
                        <a:t>No history of acquired brain injury</a:t>
                      </a:r>
                      <a:endParaRPr lang="en-GB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0828" marR="60828" marT="30414" marB="30414"/>
                </a:tc>
                <a:tc>
                  <a:txBody>
                    <a:bodyPr/>
                    <a:lstStyle/>
                    <a:p>
                      <a:pPr marL="514350" indent="-285750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NZ" sz="1800" dirty="0">
                          <a:effectLst/>
                        </a:rPr>
                        <a:t>DSM-5</a:t>
                      </a:r>
                      <a:r>
                        <a:rPr lang="en-NZ" sz="1800" baseline="30000" dirty="0">
                          <a:effectLst/>
                        </a:rPr>
                        <a:t> </a:t>
                      </a:r>
                      <a:r>
                        <a:rPr lang="en-GB" sz="1800" dirty="0">
                          <a:effectLst/>
                        </a:rPr>
                        <a:t>criteria</a:t>
                      </a:r>
                    </a:p>
                    <a:p>
                      <a:pPr marL="514350" indent="-285750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800" dirty="0">
                          <a:effectLst/>
                        </a:rPr>
                        <a:t>3 to 9 months post diagnosis </a:t>
                      </a:r>
                    </a:p>
                    <a:p>
                      <a:pPr marL="514350" indent="-285750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NZ" sz="1800" dirty="0">
                          <a:effectLst/>
                        </a:rPr>
                        <a:t>Clients with poor test effort excluded</a:t>
                      </a:r>
                      <a:endParaRPr lang="en-GB" sz="1800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0" indent="-285750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NZ" sz="1800">
                          <a:effectLst/>
                        </a:rPr>
                        <a:t>Absence of mental health disorders</a:t>
                      </a:r>
                      <a:endParaRPr lang="en-GB" sz="1800">
                        <a:effectLst/>
                      </a:endParaRPr>
                    </a:p>
                    <a:p>
                      <a:pPr marL="514350" indent="-285750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NZ" sz="1800">
                          <a:effectLst/>
                        </a:rPr>
                        <a:t>Absence of acquired brain injuries, other than trivial concussions</a:t>
                      </a:r>
                      <a:endParaRPr lang="en-GB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484">
                <a:tc gridSpan="4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</a:rPr>
                        <a:t>Community sample, multi-centre study, insurance claims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NZ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0828" marR="60828" marT="30414" marB="3041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32240" y="116632"/>
            <a:ext cx="2304256" cy="73866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4200" dirty="0"/>
              <a:t>STUDY</a:t>
            </a:r>
          </a:p>
        </p:txBody>
      </p:sp>
    </p:spTree>
    <p:extLst>
      <p:ext uri="{BB962C8B-B14F-4D97-AF65-F5344CB8AC3E}">
        <p14:creationId xmlns:p14="http://schemas.microsoft.com/office/powerpoint/2010/main" val="1791748758"/>
      </p:ext>
    </p:extLst>
  </p:cSld>
  <p:clrMapOvr>
    <a:masterClrMapping/>
  </p:clrMapOvr>
  <p:transition>
    <p:pull dir="ld"/>
    <p:sndAc>
      <p:stSnd>
        <p:snd r:embed="rId2" name="laser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/>
              <a:t>Results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496822"/>
              </p:ext>
            </p:extLst>
          </p:nvPr>
        </p:nvGraphicFramePr>
        <p:xfrm>
          <a:off x="1" y="2132856"/>
          <a:ext cx="9107487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1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5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1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1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8364"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NZ"/>
                        <a:t>Study Group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703">
                <a:tc>
                  <a:txBody>
                    <a:bodyPr/>
                    <a:lstStyle/>
                    <a:p>
                      <a:endParaRPr lang="en-NZ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NZ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MDE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NZ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TBI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NZ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CVA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NZ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Control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Age (mean ± SD)</a:t>
                      </a:r>
                      <a:endParaRPr lang="en-NZ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NZ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44.7 ± 9.3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NZ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39.6 ± 12.5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NZ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56.8 ± 10.3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NZ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41.5 ± 13.9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703">
                <a:tc>
                  <a:txBody>
                    <a:bodyPr/>
                    <a:lstStyle/>
                    <a:p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Age (min/max)</a:t>
                      </a:r>
                      <a:endParaRPr lang="en-NZ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NZ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23-60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NZ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18-60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NZ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49-64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NZ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16-69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0911">
                <a:tc>
                  <a:txBody>
                    <a:bodyPr/>
                    <a:lstStyle/>
                    <a:p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Gender (n, %)</a:t>
                      </a:r>
                    </a:p>
                    <a:p>
                      <a:pPr lvl="1"/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Female</a:t>
                      </a:r>
                    </a:p>
                    <a:p>
                      <a:pPr lvl="1"/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Male</a:t>
                      </a:r>
                      <a:endParaRPr lang="en-NZ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NZ" sz="1800" b="0" i="0" u="none" strike="noStrike" kern="1200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kumimoji="0" lang="de-DE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48 (60.0)</a:t>
                      </a:r>
                    </a:p>
                    <a:p>
                      <a:pPr algn="ctr"/>
                      <a:r>
                        <a:rPr kumimoji="0" lang="de-DE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32 (40.0)</a:t>
                      </a:r>
                      <a:endParaRPr kumimoji="0" lang="en-NZ" sz="1800" b="0" i="0" u="none" strike="noStrike" kern="1200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NZ" sz="1800" b="0" i="0" u="none" strike="noStrike" kern="1200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kumimoji="0" lang="en-NZ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31 (38.8)</a:t>
                      </a:r>
                    </a:p>
                    <a:p>
                      <a:pPr algn="ctr"/>
                      <a:r>
                        <a:rPr kumimoji="0" lang="en-NZ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49 (61.3)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NZ" sz="1800" b="0" i="0" u="none" strike="noStrike" kern="1200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kumimoji="0" lang="en-NZ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28 (35.0)</a:t>
                      </a:r>
                    </a:p>
                    <a:p>
                      <a:pPr algn="ctr"/>
                      <a:r>
                        <a:rPr kumimoji="0" lang="en-NZ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52 (65.0)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NZ" sz="1800" b="0" i="0" u="none" strike="noStrike" kern="1200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kumimoji="0" lang="en-NZ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40 (50.0)</a:t>
                      </a:r>
                    </a:p>
                    <a:p>
                      <a:pPr algn="ctr"/>
                      <a:r>
                        <a:rPr kumimoji="0" lang="en-NZ" sz="1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40 (50.0)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32240" y="116632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/>
              <a:t>STUDY</a:t>
            </a:r>
            <a:endParaRPr lang="en-US" sz="4200" dirty="0"/>
          </a:p>
        </p:txBody>
      </p:sp>
    </p:spTree>
  </p:cSld>
  <p:clrMapOvr>
    <a:masterClrMapping/>
  </p:clrMapOvr>
  <p:transition spd="slow">
    <p:fade/>
    <p:sndAc>
      <p:stSnd>
        <p:snd r:embed="rId2" name="laser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4868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i="1"/>
              <a:t>Scaled Scores Derived from Baseline and Fatigue Condition by Study Group </a:t>
            </a:r>
          </a:p>
          <a:p>
            <a:pPr algn="ctr"/>
            <a:r>
              <a:rPr lang="en-NZ" sz="2000" i="1"/>
              <a:t>(MDE)</a:t>
            </a:r>
            <a:endParaRPr lang="en-NZ" sz="200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321774"/>
              </p:ext>
            </p:extLst>
          </p:nvPr>
        </p:nvGraphicFramePr>
        <p:xfrm>
          <a:off x="-1" y="1556792"/>
          <a:ext cx="9144001" cy="4873115"/>
        </p:xfrm>
        <a:graphic>
          <a:graphicData uri="http://schemas.openxmlformats.org/drawingml/2006/table">
            <a:tbl>
              <a:tblPr/>
              <a:tblGrid>
                <a:gridCol w="755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82757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56264">
                <a:tc>
                  <a:txBody>
                    <a:bodyPr/>
                    <a:lstStyle/>
                    <a:p>
                      <a:pPr algn="ctr"/>
                      <a:r>
                        <a:rPr lang="en-US" sz="2200" b="1">
                          <a:effectLst/>
                        </a:rPr>
                        <a:t>MDE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800">
                        <a:effectLst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Baseline Condition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800" b="0" i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Fatigue Condition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da-DK" sz="2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3</a:t>
                      </a:r>
                      <a:r>
                        <a:rPr lang="da-DK" sz="2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264">
                <a:tc rowSpan="2">
                  <a:txBody>
                    <a:bodyPr/>
                    <a:lstStyle/>
                    <a:p>
                      <a:endParaRPr lang="es-ES_tradnl" sz="1050" b="0" i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5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5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Mean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15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SD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ru-RU" sz="2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</a:t>
                      </a:r>
                      <a:r>
                        <a:rPr lang="ru-RU" sz="2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200" b="0" i="0" dirty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5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5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Mean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15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SD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s-IS" sz="2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is-IS" sz="2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</a:t>
                      </a:r>
                      <a:r>
                        <a:rPr lang="is-IS" sz="105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s-IS" sz="1050" b="0" i="0" dirty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0" i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2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5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MDE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5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TBI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5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CVA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5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Cont.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5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MDE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5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TBI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5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CVA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5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Cont.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b="0" i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989">
                <a:tc>
                  <a:txBody>
                    <a:bodyPr/>
                    <a:lstStyle/>
                    <a:p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Stroop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10.41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.34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11.92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1.82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194">
                <a:tc>
                  <a:txBody>
                    <a:bodyPr/>
                    <a:lstStyle/>
                    <a:p>
                      <a:r>
                        <a:rPr lang="en-US" sz="11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Digit Span Forward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9.88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1.74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.74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.13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.34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11.53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1.63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092">
                <a:tc>
                  <a:txBody>
                    <a:bodyPr/>
                    <a:lstStyle/>
                    <a:p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Digit Span Total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10.34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1.68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.31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12.59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1.49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092">
                <a:tc>
                  <a:txBody>
                    <a:bodyPr/>
                    <a:lstStyle/>
                    <a:p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Symbol Search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10.86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1.89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12.43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1.93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264">
                <a:tc>
                  <a:txBody>
                    <a:bodyPr/>
                    <a:lstStyle/>
                    <a:p>
                      <a:r>
                        <a:rPr lang="hr-HR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BDS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11.32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1.84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0.1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12.52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1.93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092">
                <a:tc gridSpan="16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en-US" sz="1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</a:t>
                      </a: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 Difference between study groups in baseline condition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en-US" sz="1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</a:t>
                      </a: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 Difference between study groups in fatigue condition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en-US" sz="1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3</a:t>
                      </a: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 Intra-subject difference between baseline condition and fatigue condition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  <p:sndAc>
      <p:stSnd>
        <p:snd r:embed="rId2" name="laser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7469" y="54868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i="1"/>
              <a:t>Scaled Scores Derived from Baseline and Fatigue Condition by Study Group </a:t>
            </a:r>
          </a:p>
          <a:p>
            <a:pPr algn="ctr"/>
            <a:r>
              <a:rPr lang="en-NZ" sz="2000" i="1"/>
              <a:t>(TBI)</a:t>
            </a:r>
            <a:endParaRPr lang="en-NZ" sz="200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686004"/>
              </p:ext>
            </p:extLst>
          </p:nvPr>
        </p:nvGraphicFramePr>
        <p:xfrm>
          <a:off x="-7470" y="1556792"/>
          <a:ext cx="9144001" cy="5180981"/>
        </p:xfrm>
        <a:graphic>
          <a:graphicData uri="http://schemas.openxmlformats.org/drawingml/2006/table">
            <a:tbl>
              <a:tblPr/>
              <a:tblGrid>
                <a:gridCol w="83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82757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56264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effectLst/>
                        </a:rPr>
                        <a:t>TBI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800">
                        <a:effectLst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Baseline Condition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800" b="0" i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Fatigue Condition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da-DK" sz="2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3</a:t>
                      </a:r>
                      <a:r>
                        <a:rPr lang="da-DK" sz="1500">
                          <a:effectLst/>
                          <a:latin typeface="TimesNewRomanPSMT" charset="0"/>
                        </a:rPr>
                        <a:t> </a:t>
                      </a:r>
                      <a:endParaRPr lang="da-DK" sz="1500">
                        <a:effectLst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264">
                <a:tc rowSpan="2">
                  <a:txBody>
                    <a:bodyPr/>
                    <a:lstStyle/>
                    <a:p>
                      <a:endParaRPr lang="es-ES_tradnl" sz="1050" b="0" i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5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5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Mean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15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SD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ru-RU" sz="2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</a:t>
                      </a:r>
                      <a:r>
                        <a:rPr lang="ru-RU" sz="2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50" b="0" i="0" dirty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5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5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Mean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15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SD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s-IS" sz="2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is-IS" sz="2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</a:t>
                      </a:r>
                      <a:r>
                        <a:rPr lang="is-IS" sz="2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s-IS" sz="1500" b="0" i="0" dirty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  <a:cs typeface="+mn-cs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2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MDE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TBI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CVA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Cont.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MDE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TBI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CVA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Cont.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  <a:cs typeface="+mn-cs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989">
                <a:tc>
                  <a:txBody>
                    <a:bodyPr/>
                    <a:lstStyle/>
                    <a:p>
                      <a:pPr marL="90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Stroop 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9.09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2.15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.06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6.01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2.32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194">
                <a:tc>
                  <a:txBody>
                    <a:bodyPr/>
                    <a:lstStyle/>
                    <a:p>
                      <a:pPr marL="90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Digit Span Forward </a:t>
                      </a:r>
                      <a:endParaRPr lang="en-GB" sz="1200" b="0" i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9.78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2.09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.74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.04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.24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6.96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2.43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0.13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092">
                <a:tc>
                  <a:txBody>
                    <a:bodyPr/>
                    <a:lstStyle/>
                    <a:p>
                      <a:pPr marL="90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Digit Span Total 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9.09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1.92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5.98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2.25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.73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092">
                <a:tc>
                  <a:txBody>
                    <a:bodyPr/>
                    <a:lstStyle/>
                    <a:p>
                      <a:pPr marL="90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Symbol Search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8.13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2.18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.43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5.48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2.37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.53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264">
                <a:tc>
                  <a:txBody>
                    <a:bodyPr/>
                    <a:lstStyle/>
                    <a:p>
                      <a:r>
                        <a:rPr lang="hr-HR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BDS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9.12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2.15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 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.29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.54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6.37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2.53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.32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092">
                <a:tc gridSpan="16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en-US" sz="1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</a:t>
                      </a: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 Difference between study groups in baseline condition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en-US" sz="1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</a:t>
                      </a: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 Difference between study groups in fatigue condition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en-US" sz="1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3</a:t>
                      </a: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 Intra-subject difference between baseline condition and fatigue condition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93809"/>
      </p:ext>
    </p:extLst>
  </p:cSld>
  <p:clrMapOvr>
    <a:masterClrMapping/>
  </p:clrMapOvr>
  <p:transition spd="slow">
    <p:fade/>
    <p:sndAc>
      <p:stSnd>
        <p:snd r:embed="rId2" name="laser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4868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i="1"/>
              <a:t>Test Scores Derived from Baseline and Fatigue Condition by Study Group </a:t>
            </a:r>
          </a:p>
          <a:p>
            <a:pPr algn="ctr"/>
            <a:r>
              <a:rPr lang="en-NZ" sz="2000" i="1"/>
              <a:t>(CVA)</a:t>
            </a:r>
            <a:endParaRPr lang="en-NZ" sz="200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249455"/>
              </p:ext>
            </p:extLst>
          </p:nvPr>
        </p:nvGraphicFramePr>
        <p:xfrm>
          <a:off x="-1" y="1556792"/>
          <a:ext cx="9144001" cy="4873115"/>
        </p:xfrm>
        <a:graphic>
          <a:graphicData uri="http://schemas.openxmlformats.org/drawingml/2006/table">
            <a:tbl>
              <a:tblPr/>
              <a:tblGrid>
                <a:gridCol w="755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82757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56264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effectLst/>
                        </a:rPr>
                        <a:t>CVA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800">
                        <a:effectLst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Baseline Condition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800" b="0" i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Fatigue Condition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da-DK" sz="2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3</a:t>
                      </a:r>
                      <a:r>
                        <a:rPr lang="da-DK" sz="2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264">
                <a:tc rowSpan="2">
                  <a:txBody>
                    <a:bodyPr/>
                    <a:lstStyle/>
                    <a:p>
                      <a:pPr algn="ctr"/>
                      <a:endParaRPr lang="es-ES_tradnl" sz="1050" b="0" i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+mn-lt"/>
                          <a:cs typeface="+mn-cs"/>
                        </a:rPr>
                        <a:t>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+mn-lt"/>
                          <a:cs typeface="+mn-cs"/>
                        </a:rPr>
                        <a:t>Mean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  <a:latin typeface="+mn-lt"/>
                          <a:cs typeface="+mn-cs"/>
                        </a:rPr>
                        <a:t>SD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ru-RU" sz="2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</a:t>
                      </a:r>
                      <a:r>
                        <a:rPr lang="ru-RU" sz="16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</a:t>
                      </a:r>
                      <a:endParaRPr lang="ru-RU" sz="1050" b="0" i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50" b="0" i="0" dirty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+mn-lt"/>
                          <a:cs typeface="+mn-cs"/>
                        </a:rPr>
                        <a:t>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+mn-lt"/>
                          <a:cs typeface="+mn-cs"/>
                        </a:rPr>
                        <a:t>Mean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  <a:latin typeface="+mn-lt"/>
                          <a:cs typeface="+mn-cs"/>
                        </a:rPr>
                        <a:t>SD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s-IS" sz="2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is-IS" sz="2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</a:t>
                      </a:r>
                      <a:r>
                        <a:rPr lang="is-IS" sz="2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s-IS" sz="1500" b="0" i="0" dirty="0">
                        <a:effectLst/>
                        <a:latin typeface="Mangal" charset="0"/>
                        <a:ea typeface="Mangal" charset="0"/>
                        <a:cs typeface="Mangal" charset="0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>
                        <a:effectLst/>
                        <a:latin typeface="+mn-lt"/>
                        <a:cs typeface="+mn-cs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2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MDE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TBI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CVA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Cont.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MDE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TBI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CVA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Cont.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effectLst/>
                        <a:latin typeface="+mn-lt"/>
                        <a:cs typeface="+mn-cs"/>
                      </a:endParaRP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989">
                <a:tc>
                  <a:txBody>
                    <a:bodyPr/>
                    <a:lstStyle/>
                    <a:p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Stroop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8.40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2.34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4.92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2.22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194">
                <a:tc>
                  <a:txBody>
                    <a:bodyPr/>
                    <a:lstStyle/>
                    <a:p>
                      <a:r>
                        <a:rPr lang="en-US" sz="11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Digit Span Forward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9.21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1.99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.13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.04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0.1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6.47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2.03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0.13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092">
                <a:tc>
                  <a:txBody>
                    <a:bodyPr/>
                    <a:lstStyle/>
                    <a:p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Digit Span Total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8.40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2.57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5.88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2.74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.73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092">
                <a:tc>
                  <a:txBody>
                    <a:bodyPr/>
                    <a:lstStyle/>
                    <a:p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Symbol Search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8.18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2.83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.43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5.31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.53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264">
                <a:tc>
                  <a:txBody>
                    <a:bodyPr/>
                    <a:lstStyle/>
                    <a:p>
                      <a:r>
                        <a:rPr lang="hr-HR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BDS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9.26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2.18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.29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0.1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solidFill>
                            <a:schemeClr val="bg2"/>
                          </a:solidFill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6.19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2.43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.32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092">
                <a:tc gridSpan="16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en-US" sz="1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1</a:t>
                      </a: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 Difference between study groups in baseline condition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en-US" sz="1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2</a:t>
                      </a: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 Difference between study groups in fatigue condition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P</a:t>
                      </a:r>
                      <a:r>
                        <a:rPr lang="en-US" sz="1200" b="0" i="0" baseline="3000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3</a:t>
                      </a:r>
                      <a:r>
                        <a:rPr lang="en-US" sz="1200" b="0" i="0">
                          <a:effectLst/>
                          <a:latin typeface="Mangal" charset="0"/>
                          <a:ea typeface="Mangal" charset="0"/>
                          <a:cs typeface="Mangal" charset="0"/>
                        </a:rPr>
                        <a:t>  Intra-subject difference between baseline condition and fatigue condition </a:t>
                      </a:r>
                    </a:p>
                  </a:txBody>
                  <a:tcPr marL="89016" marR="89016" marT="44508" marB="44508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B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81063"/>
      </p:ext>
    </p:extLst>
  </p:cSld>
  <p:clrMapOvr>
    <a:masterClrMapping/>
  </p:clrMapOvr>
  <p:transition spd="slow">
    <p:fade/>
    <p:sndAc>
      <p:stSnd>
        <p:snd r:embed="rId2" name="laser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5235</TotalTime>
  <Words>997</Words>
  <Application>Microsoft Macintosh PowerPoint</Application>
  <PresentationFormat>On-screen Show (4:3)</PresentationFormat>
  <Paragraphs>534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Mangal</vt:lpstr>
      <vt:lpstr>Times New Roman</vt:lpstr>
      <vt:lpstr>TimesNewRomanPSMT</vt:lpstr>
      <vt:lpstr>Wingdings</vt:lpstr>
      <vt:lpstr>Wingdings 2</vt:lpstr>
      <vt:lpstr>Celestial</vt:lpstr>
      <vt:lpstr> ASSESSMENT OF FATIGUE</vt:lpstr>
      <vt:lpstr>Objectives </vt:lpstr>
      <vt:lpstr>Test Selection</vt:lpstr>
      <vt:lpstr>Design</vt:lpstr>
      <vt:lpstr>Participants (n=320)</vt:lpstr>
      <vt:lpstr>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AUNZ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Innovative Procedure for Improving Differential Diagnosis and Validity of the Neuropsychological Assessment</dc:title>
  <dc:creator>Ralph Schnabel</dc:creator>
  <cp:lastModifiedBy>Dr Ralf Schnabel</cp:lastModifiedBy>
  <cp:revision>219</cp:revision>
  <dcterms:created xsi:type="dcterms:W3CDTF">2010-07-11T00:43:14Z</dcterms:created>
  <dcterms:modified xsi:type="dcterms:W3CDTF">2018-03-21T06:00:51Z</dcterms:modified>
</cp:coreProperties>
</file>